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sldIdLst>
    <p:sldId id="256" r:id="rId2"/>
    <p:sldId id="266" r:id="rId3"/>
    <p:sldId id="265" r:id="rId4"/>
    <p:sldId id="258" r:id="rId5"/>
    <p:sldId id="257" r:id="rId6"/>
    <p:sldId id="267" r:id="rId7"/>
    <p:sldId id="268" r:id="rId8"/>
    <p:sldId id="260" r:id="rId9"/>
    <p:sldId id="278" r:id="rId10"/>
    <p:sldId id="277" r:id="rId11"/>
    <p:sldId id="259" r:id="rId12"/>
    <p:sldId id="271" r:id="rId13"/>
    <p:sldId id="269" r:id="rId14"/>
    <p:sldId id="261" r:id="rId15"/>
    <p:sldId id="262" r:id="rId16"/>
    <p:sldId id="270" r:id="rId17"/>
    <p:sldId id="272" r:id="rId18"/>
    <p:sldId id="273" r:id="rId19"/>
    <p:sldId id="274" r:id="rId20"/>
    <p:sldId id="279" r:id="rId21"/>
    <p:sldId id="264" r:id="rId22"/>
  </p:sldIdLst>
  <p:sldSz cx="18288000" cy="10287000"/>
  <p:notesSz cx="6858000" cy="9144000"/>
  <p:embeddedFontLst>
    <p:embeddedFont>
      <p:font typeface="Poppins" panose="00000500000000000000" pitchFamily="2" charset="0"/>
      <p:regular r:id="rId24"/>
      <p:bold r:id="rId25"/>
      <p:italic r:id="rId26"/>
      <p:boldItalic r:id="rId27"/>
    </p:embeddedFont>
    <p:embeddedFont>
      <p:font typeface="Poppins Bold" panose="00000800000000000000"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C42"/>
    <a:srgbClr val="3DCA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50" d="100"/>
          <a:sy n="50" d="100"/>
        </p:scale>
        <p:origin x="970"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viewProps" Target="viewProps.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26-02-2024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18</a:t>
            </a:fld>
            <a:endParaRPr lang="en-IN"/>
          </a:p>
        </p:txBody>
      </p:sp>
    </p:spTree>
    <p:extLst>
      <p:ext uri="{BB962C8B-B14F-4D97-AF65-F5344CB8AC3E}">
        <p14:creationId xmlns:p14="http://schemas.microsoft.com/office/powerpoint/2010/main" val="1338633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20</a:t>
            </a:fld>
            <a:endParaRPr lang="en-IN"/>
          </a:p>
        </p:txBody>
      </p:sp>
    </p:spTree>
    <p:extLst>
      <p:ext uri="{BB962C8B-B14F-4D97-AF65-F5344CB8AC3E}">
        <p14:creationId xmlns:p14="http://schemas.microsoft.com/office/powerpoint/2010/main" val="1586142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2/26/2024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1AA4801-8382-2AFA-7CC3-6FBE2D214BB8}"/>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1DE40F07-0759-0056-92B1-79AC551568FF}"/>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30F587DE-ABE1-F798-405E-B63439EFA435}"/>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A69C311B-E9B1-46A0-7626-E3E56DBE99E7}"/>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E7DA69E6-1720-1283-E66D-3F9161E5C815}"/>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F91B273D-BCA7-B5DF-6E51-B6356DF3F01F}"/>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0B70CB14-D0D6-DEE3-79A7-C57773EAD6C0}"/>
              </a:ext>
            </a:extLst>
          </p:cNvPr>
          <p:cNvSpPr txBox="1"/>
          <p:nvPr/>
        </p:nvSpPr>
        <p:spPr>
          <a:xfrm>
            <a:off x="1219200" y="3848100"/>
            <a:ext cx="15240000" cy="5262979"/>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Mobile Ad-Hoc Networks (MANETs) are self-configuring wireless networks where nodes collaborate to forward packets for communication. The network's dynamic topology, influenced by node mobility, requires efficient routing protocols like the Dynamic Source Routing (DSR) algorithm. DSR is a reactive protocol that dynamically establishes routes between nodes, making it suitable for networks with high mobility. Route discovery and maintenance are key processes in DSR, ensuring reliable message delivery in the face of changing network conditions. Simulation results evaluating DSR performance under normal, disaster, and prevention conditions highlight its effectiveness in terms of Network Throughput, Packet Delivery Ratio, and Average end to end delay. Such protocols play a crucial role in disaster management scenarios, where reliable communication is essential for efficient response and recovery efforts.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F5EBF3DE-D8FA-1AAD-475F-ED99E9AEEB10}"/>
              </a:ext>
            </a:extLst>
          </p:cNvPr>
          <p:cNvSpPr txBox="1"/>
          <p:nvPr/>
        </p:nvSpPr>
        <p:spPr>
          <a:xfrm>
            <a:off x="1219200" y="2781300"/>
            <a:ext cx="14706600" cy="892552"/>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Mobile Ad-Hoc Network (MANET) for Disaster Management.</a:t>
            </a:r>
          </a:p>
          <a:p>
            <a:r>
              <a:rPr lang="en-US" sz="1600" i="1" dirty="0" err="1">
                <a:solidFill>
                  <a:srgbClr val="3DCAB1"/>
                </a:solidFill>
              </a:rPr>
              <a:t>Mrs.S.S.Jadhav</a:t>
            </a:r>
            <a:r>
              <a:rPr lang="en-US" sz="1600" i="1" dirty="0">
                <a:solidFill>
                  <a:srgbClr val="3DCAB1"/>
                </a:solidFill>
              </a:rPr>
              <a:t> Department Of E and TC Engineering Pd. Dr. </a:t>
            </a:r>
            <a:r>
              <a:rPr lang="en-US" sz="1600" i="1" dirty="0" err="1">
                <a:solidFill>
                  <a:srgbClr val="3DCAB1"/>
                </a:solidFill>
              </a:rPr>
              <a:t>D.Y.Patil</a:t>
            </a:r>
            <a:r>
              <a:rPr lang="en-US" sz="1600" i="1" dirty="0">
                <a:solidFill>
                  <a:srgbClr val="3DCAB1"/>
                </a:solidFill>
              </a:rPr>
              <a:t> Institute of Engineering and Technology, Pimpri, Pune, India. Et.al</a:t>
            </a:r>
            <a:endParaRPr lang="en-IN" sz="1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376227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1866899"/>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69651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pic>
        <p:nvPicPr>
          <p:cNvPr id="5" name="Network Routing Visualization 2024-02-22 21-15-35">
            <a:hlinkClick r:id="" action="ppaction://media"/>
            <a:extLst>
              <a:ext uri="{FF2B5EF4-FFF2-40B4-BE49-F238E27FC236}">
                <a16:creationId xmlns:a16="http://schemas.microsoft.com/office/drawing/2014/main" id="{9821C0F1-DE65-1C98-FAE8-6EB161710115}"/>
              </a:ext>
            </a:extLst>
          </p:cNvPr>
          <p:cNvPicPr>
            <a:picLocks noChangeAspect="1"/>
          </p:cNvPicPr>
          <p:nvPr>
            <a:videoFile r:link="rId1"/>
            <p:extLst>
              <p:ext uri="{DAA4B4D4-6D71-4841-9C94-3DE7FCFB9230}">
                <p14:media xmlns:p14="http://schemas.microsoft.com/office/powerpoint/2010/main" r:embed="rId2">
                  <p14:trim st="15345"/>
                </p14:media>
              </p:ext>
            </p:extLst>
          </p:nvPr>
        </p:nvPicPr>
        <p:blipFill>
          <a:blip r:embed="rId4"/>
          <a:stretch>
            <a:fillRect/>
          </a:stretch>
        </p:blipFill>
        <p:spPr>
          <a:xfrm>
            <a:off x="3733800" y="2077444"/>
            <a:ext cx="10896600" cy="7922072"/>
          </a:xfrm>
          <a:prstGeom prst="rect">
            <a:avLst/>
          </a:prstGeom>
        </p:spPr>
      </p:pic>
    </p:spTree>
    <p:extLst>
      <p:ext uri="{BB962C8B-B14F-4D97-AF65-F5344CB8AC3E}">
        <p14:creationId xmlns:p14="http://schemas.microsoft.com/office/powerpoint/2010/main" val="810301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7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network,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
        <p:nvSpPr>
          <p:cNvPr id="5" name="TextBox 22">
            <a:extLst>
              <a:ext uri="{FF2B5EF4-FFF2-40B4-BE49-F238E27FC236}">
                <a16:creationId xmlns:a16="http://schemas.microsoft.com/office/drawing/2014/main" id="{577972C7-3372-4E12-AAD9-CF11D016B4A0}"/>
              </a:ext>
            </a:extLst>
          </p:cNvPr>
          <p:cNvSpPr txBox="1"/>
          <p:nvPr/>
        </p:nvSpPr>
        <p:spPr>
          <a:xfrm>
            <a:off x="2838447" y="4457700"/>
            <a:ext cx="12611102" cy="3231654"/>
          </a:xfrm>
          <a:prstGeom prst="rect">
            <a:avLst/>
          </a:prstGeom>
        </p:spPr>
        <p:txBody>
          <a:bodyPr wrap="square" lIns="0" tIns="0" rIns="0" bIns="0" rtlCol="0" anchor="t">
            <a:spAutoFit/>
          </a:bodyPr>
          <a:lstStyle/>
          <a:p>
            <a:r>
              <a:rPr lang="en-US" sz="3000" dirty="0">
                <a:solidFill>
                  <a:srgbClr val="071C42"/>
                </a:solidFill>
                <a:latin typeface="Poppins"/>
              </a:rPr>
              <a:t>To address security threats in MANETs like eavesdropping and message tampering, we plan to implement RSA encryption. By integrating RSA, we'll strengthen data transmission, ensuring confidentiality and integrity. This effort will involve research to smoothly integrate RSA into the network while keeping performance efficient. Deploying RSA will proactively protect MANETs from potential attacks by malicious users.</a:t>
            </a:r>
          </a:p>
        </p:txBody>
      </p:sp>
    </p:spTree>
    <p:extLst>
      <p:ext uri="{BB962C8B-B14F-4D97-AF65-F5344CB8AC3E}">
        <p14:creationId xmlns:p14="http://schemas.microsoft.com/office/powerpoint/2010/main" val="4238798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F37CB-68FE-B9AD-7D71-33090BC736B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AA080F8-43A4-D49B-30B4-3D4C82E03B30}"/>
              </a:ext>
            </a:extLst>
          </p:cNvPr>
          <p:cNvGrpSpPr/>
          <p:nvPr/>
        </p:nvGrpSpPr>
        <p:grpSpPr>
          <a:xfrm>
            <a:off x="0" y="0"/>
            <a:ext cx="18288000" cy="10287000"/>
            <a:chOff x="0" y="0"/>
            <a:chExt cx="2037011" cy="2438400"/>
          </a:xfrm>
        </p:grpSpPr>
        <p:sp>
          <p:nvSpPr>
            <p:cNvPr id="3" name="Freeform 3">
              <a:extLst>
                <a:ext uri="{FF2B5EF4-FFF2-40B4-BE49-F238E27FC236}">
                  <a16:creationId xmlns:a16="http://schemas.microsoft.com/office/drawing/2014/main" id="{2D57A2BC-1573-4789-8FD4-775EECE2FD17}"/>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txBody>
            <a:bodyPr/>
            <a:lstStyle/>
            <a:p>
              <a:endParaRPr lang="en-IN" sz="2000" dirty="0"/>
            </a:p>
          </p:txBody>
        </p:sp>
        <p:sp>
          <p:nvSpPr>
            <p:cNvPr id="4" name="TextBox 4">
              <a:extLst>
                <a:ext uri="{FF2B5EF4-FFF2-40B4-BE49-F238E27FC236}">
                  <a16:creationId xmlns:a16="http://schemas.microsoft.com/office/drawing/2014/main" id="{D92FC7DD-B898-D605-EC51-A06CC886F94E}"/>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sz="2000" dirty="0"/>
            </a:p>
          </p:txBody>
        </p:sp>
      </p:grpSp>
      <p:sp>
        <p:nvSpPr>
          <p:cNvPr id="5" name="TextBox 5">
            <a:extLst>
              <a:ext uri="{FF2B5EF4-FFF2-40B4-BE49-F238E27FC236}">
                <a16:creationId xmlns:a16="http://schemas.microsoft.com/office/drawing/2014/main" id="{F9E32597-F55A-C3D4-BB89-3A32AE9D7B82}"/>
              </a:ext>
            </a:extLst>
          </p:cNvPr>
          <p:cNvSpPr txBox="1"/>
          <p:nvPr/>
        </p:nvSpPr>
        <p:spPr>
          <a:xfrm>
            <a:off x="1295400" y="126006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References</a:t>
            </a:r>
          </a:p>
        </p:txBody>
      </p:sp>
      <p:sp>
        <p:nvSpPr>
          <p:cNvPr id="7" name="AutoShape 7">
            <a:extLst>
              <a:ext uri="{FF2B5EF4-FFF2-40B4-BE49-F238E27FC236}">
                <a16:creationId xmlns:a16="http://schemas.microsoft.com/office/drawing/2014/main" id="{1869FD6C-C380-341E-9245-3B9DC503F4B8}"/>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FD198C70-F93B-63BE-DF7F-5A79347F7DAB}"/>
              </a:ext>
            </a:extLst>
          </p:cNvPr>
          <p:cNvGrpSpPr/>
          <p:nvPr/>
        </p:nvGrpSpPr>
        <p:grpSpPr>
          <a:xfrm rot="-5400000">
            <a:off x="16024361" y="1974906"/>
            <a:ext cx="4238545" cy="288733"/>
            <a:chOff x="0" y="0"/>
            <a:chExt cx="1116325" cy="76045"/>
          </a:xfrm>
        </p:grpSpPr>
        <p:sp>
          <p:nvSpPr>
            <p:cNvPr id="9" name="Freeform 9">
              <a:extLst>
                <a:ext uri="{FF2B5EF4-FFF2-40B4-BE49-F238E27FC236}">
                  <a16:creationId xmlns:a16="http://schemas.microsoft.com/office/drawing/2014/main" id="{7A95E7A9-0F42-D2C6-36ED-7493628ECFB0}"/>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8298438C-8950-0788-2E09-A16FB4B746F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86E3A363-E0E8-9259-8DE6-2439067EF90F}"/>
              </a:ext>
            </a:extLst>
          </p:cNvPr>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1">
            <a:extLst>
              <a:ext uri="{FF2B5EF4-FFF2-40B4-BE49-F238E27FC236}">
                <a16:creationId xmlns:a16="http://schemas.microsoft.com/office/drawing/2014/main" id="{66155F4B-C033-04E7-948F-79F490AF2411}"/>
              </a:ext>
            </a:extLst>
          </p:cNvPr>
          <p:cNvSpPr txBox="1"/>
          <p:nvPr/>
        </p:nvSpPr>
        <p:spPr>
          <a:xfrm>
            <a:off x="1139663" y="3074797"/>
            <a:ext cx="15575280" cy="2246769"/>
          </a:xfrm>
          <a:prstGeom prst="rect">
            <a:avLst/>
          </a:prstGeom>
          <a:noFill/>
        </p:spPr>
        <p:txBody>
          <a:bodyPr wrap="square">
            <a:spAutoFit/>
          </a:bodyPr>
          <a:lstStyle/>
          <a:p>
            <a:pPr marL="457200" indent="-457200">
              <a:buFont typeface="+mj-lt"/>
              <a:buAutoNum type="arabicPeriod"/>
            </a:pPr>
            <a:r>
              <a:rPr lang="en-IN" sz="2000" i="1" dirty="0">
                <a:solidFill>
                  <a:schemeClr val="bg1"/>
                </a:solidFill>
                <a:latin typeface="Poppins" panose="00000500000000000000" pitchFamily="2" charset="0"/>
                <a:cs typeface="Poppins" panose="00000500000000000000" pitchFamily="2" charset="0"/>
              </a:rPr>
              <a:t>Y. -N. Lien, H. -C. Jang and T. -C. Tsai, "A MANET Based Emergency Communication and Information System for Catastrophic Natural Disasters," 2009 29th IEEE International Conference on Distributed Computing Systems Workshops, Montreal, QC, Canada, 2009, pp. 412-417, </a:t>
            </a:r>
            <a:r>
              <a:rPr lang="en-IN" sz="2000" i="1" dirty="0" err="1">
                <a:solidFill>
                  <a:schemeClr val="bg1"/>
                </a:solidFill>
                <a:latin typeface="Poppins" panose="00000500000000000000" pitchFamily="2" charset="0"/>
                <a:cs typeface="Poppins" panose="00000500000000000000" pitchFamily="2" charset="0"/>
              </a:rPr>
              <a:t>doi</a:t>
            </a:r>
            <a:r>
              <a:rPr lang="en-IN" sz="2000" i="1" dirty="0">
                <a:solidFill>
                  <a:schemeClr val="bg1"/>
                </a:solidFill>
                <a:latin typeface="Poppins" panose="00000500000000000000" pitchFamily="2" charset="0"/>
                <a:cs typeface="Poppins" panose="00000500000000000000" pitchFamily="2" charset="0"/>
              </a:rPr>
              <a:t>: 10.1109/ICDCSW.2009.72. keywords: {Mobile ad hoc </a:t>
            </a:r>
            <a:r>
              <a:rPr lang="en-IN" sz="2000" i="1" dirty="0" err="1">
                <a:solidFill>
                  <a:schemeClr val="bg1"/>
                </a:solidFill>
                <a:latin typeface="Poppins" panose="00000500000000000000" pitchFamily="2" charset="0"/>
                <a:cs typeface="Poppins" panose="00000500000000000000" pitchFamily="2" charset="0"/>
              </a:rPr>
              <a:t>networks;Information</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systems;Earthquakes;Mobile</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communication;Terrain</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factors;Road</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transportation;Jamming;Fires;Personal</a:t>
            </a:r>
            <a:r>
              <a:rPr lang="en-IN" sz="2000" i="1" dirty="0">
                <a:solidFill>
                  <a:schemeClr val="bg1"/>
                </a:solidFill>
                <a:latin typeface="Poppins" panose="00000500000000000000" pitchFamily="2" charset="0"/>
                <a:cs typeface="Poppins" panose="00000500000000000000" pitchFamily="2" charset="0"/>
              </a:rPr>
              <a:t> communication </a:t>
            </a:r>
            <a:r>
              <a:rPr lang="en-IN" sz="2000" i="1" dirty="0" err="1">
                <a:solidFill>
                  <a:schemeClr val="bg1"/>
                </a:solidFill>
                <a:latin typeface="Poppins" panose="00000500000000000000" pitchFamily="2" charset="0"/>
                <a:cs typeface="Poppins" panose="00000500000000000000" pitchFamily="2" charset="0"/>
              </a:rPr>
              <a:t>networks;Hurricanes;Disaster</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Rescue;Mobile</a:t>
            </a:r>
            <a:r>
              <a:rPr lang="en-IN" sz="2000" i="1" dirty="0">
                <a:solidFill>
                  <a:schemeClr val="bg1"/>
                </a:solidFill>
                <a:latin typeface="Poppins" panose="00000500000000000000" pitchFamily="2" charset="0"/>
                <a:cs typeface="Poppins" panose="00000500000000000000" pitchFamily="2" charset="0"/>
              </a:rPr>
              <a:t> </a:t>
            </a:r>
            <a:r>
              <a:rPr lang="en-IN" sz="2000" i="1" dirty="0" err="1">
                <a:solidFill>
                  <a:schemeClr val="bg1"/>
                </a:solidFill>
                <a:latin typeface="Poppins" panose="00000500000000000000" pitchFamily="2" charset="0"/>
                <a:cs typeface="Poppins" panose="00000500000000000000" pitchFamily="2" charset="0"/>
              </a:rPr>
              <a:t>Computing;MANET</a:t>
            </a:r>
            <a:r>
              <a:rPr lang="en-IN" sz="2000" i="1" dirty="0">
                <a:solidFill>
                  <a:schemeClr val="bg1"/>
                </a:solidFill>
                <a:latin typeface="Poppins" panose="00000500000000000000" pitchFamily="2" charset="0"/>
                <a:cs typeface="Poppins" panose="00000500000000000000" pitchFamily="2" charset="0"/>
              </a:rPr>
              <a:t>},</a:t>
            </a:r>
          </a:p>
          <a:p>
            <a:endParaRPr lang="en-IN" sz="2000" i="1" dirty="0">
              <a:solidFill>
                <a:schemeClr val="bg1"/>
              </a:solidFill>
              <a:latin typeface="Poppins" panose="00000500000000000000" pitchFamily="2" charset="0"/>
              <a:cs typeface="Poppins" panose="00000500000000000000" pitchFamily="2" charset="0"/>
            </a:endParaRPr>
          </a:p>
        </p:txBody>
      </p:sp>
      <p:sp>
        <p:nvSpPr>
          <p:cNvPr id="16" name="TextBox 15">
            <a:extLst>
              <a:ext uri="{FF2B5EF4-FFF2-40B4-BE49-F238E27FC236}">
                <a16:creationId xmlns:a16="http://schemas.microsoft.com/office/drawing/2014/main" id="{B984E9CC-0390-24A4-E7F1-751BAC20FB51}"/>
              </a:ext>
            </a:extLst>
          </p:cNvPr>
          <p:cNvSpPr txBox="1"/>
          <p:nvPr/>
        </p:nvSpPr>
        <p:spPr>
          <a:xfrm>
            <a:off x="1092065" y="5242203"/>
            <a:ext cx="15118080" cy="1015663"/>
          </a:xfrm>
          <a:prstGeom prst="rect">
            <a:avLst/>
          </a:prstGeom>
          <a:noFill/>
        </p:spPr>
        <p:txBody>
          <a:bodyPr wrap="square">
            <a:spAutoFit/>
          </a:bodyPr>
          <a:lstStyle/>
          <a:p>
            <a:pPr marL="457200" indent="-457200">
              <a:buFont typeface="+mj-lt"/>
              <a:buAutoNum type="arabicPeriod" startAt="2"/>
            </a:pPr>
            <a:r>
              <a:rPr lang="en-IN" sz="2000" i="1" dirty="0">
                <a:solidFill>
                  <a:schemeClr val="bg1"/>
                </a:solidFill>
                <a:latin typeface="Poppins" panose="00000500000000000000" pitchFamily="2" charset="0"/>
                <a:cs typeface="Poppins" panose="00000500000000000000" pitchFamily="2" charset="0"/>
              </a:rPr>
              <a:t>Jadhav, Savita &amp; Kulkarni, A. &amp; Menon, Radhika. (2014). Mobile Ad-Hoc Network (MANET) for disaster management. IFIP International Conference on Wireless and Optical Communications Networks, WOCN. 1-5. 10.1109/WOCN.2014.6923074</a:t>
            </a:r>
            <a:r>
              <a:rPr lang="en-IN" dirty="0"/>
              <a:t>. </a:t>
            </a:r>
          </a:p>
        </p:txBody>
      </p:sp>
      <p:sp>
        <p:nvSpPr>
          <p:cNvPr id="18" name="TextBox 17">
            <a:extLst>
              <a:ext uri="{FF2B5EF4-FFF2-40B4-BE49-F238E27FC236}">
                <a16:creationId xmlns:a16="http://schemas.microsoft.com/office/drawing/2014/main" id="{9C997603-7385-D27D-C1F9-715B59B23A31}"/>
              </a:ext>
            </a:extLst>
          </p:cNvPr>
          <p:cNvSpPr txBox="1"/>
          <p:nvPr/>
        </p:nvSpPr>
        <p:spPr>
          <a:xfrm>
            <a:off x="1264920" y="6789512"/>
            <a:ext cx="15049500" cy="1015663"/>
          </a:xfrm>
          <a:prstGeom prst="rect">
            <a:avLst/>
          </a:prstGeom>
          <a:noFill/>
        </p:spPr>
        <p:txBody>
          <a:bodyPr wrap="square">
            <a:spAutoFit/>
          </a:bodyPr>
          <a:lstStyle/>
          <a:p>
            <a:pPr marL="457200" indent="-457200">
              <a:buFont typeface="+mj-lt"/>
              <a:buAutoNum type="arabicPeriod" startAt="3"/>
            </a:pPr>
            <a:r>
              <a:rPr lang="en-US" sz="2000" i="1" dirty="0">
                <a:solidFill>
                  <a:schemeClr val="bg1"/>
                </a:solidFill>
                <a:latin typeface="Poppins" panose="00000500000000000000" pitchFamily="2" charset="0"/>
                <a:cs typeface="Poppins" panose="00000500000000000000" pitchFamily="2" charset="0"/>
              </a:rPr>
              <a:t>MANET: A RELIABLE NETWORK IN DISASTER AREAS</a:t>
            </a:r>
          </a:p>
          <a:p>
            <a:r>
              <a:rPr lang="en-IN" sz="2000" i="1" dirty="0">
                <a:solidFill>
                  <a:schemeClr val="bg1"/>
                </a:solidFill>
                <a:latin typeface="Poppins" panose="00000500000000000000" pitchFamily="2" charset="0"/>
                <a:cs typeface="Poppins" panose="00000500000000000000" pitchFamily="2" charset="0"/>
              </a:rPr>
              <a:t>      E. </a:t>
            </a:r>
            <a:r>
              <a:rPr lang="en-IN" sz="2000" i="1" dirty="0" err="1">
                <a:solidFill>
                  <a:schemeClr val="bg1"/>
                </a:solidFill>
                <a:latin typeface="Poppins" panose="00000500000000000000" pitchFamily="2" charset="0"/>
                <a:cs typeface="Poppins" panose="00000500000000000000" pitchFamily="2" charset="0"/>
              </a:rPr>
              <a:t>Onwuka</a:t>
            </a:r>
            <a:r>
              <a:rPr lang="en-IN" sz="2000" i="1" dirty="0">
                <a:solidFill>
                  <a:schemeClr val="bg1"/>
                </a:solidFill>
                <a:latin typeface="Poppins" panose="00000500000000000000" pitchFamily="2" charset="0"/>
                <a:cs typeface="Poppins" panose="00000500000000000000" pitchFamily="2" charset="0"/>
              </a:rPr>
              <a:t> Federal University of Technology, Minna A. </a:t>
            </a:r>
            <a:r>
              <a:rPr lang="en-IN" sz="2000" i="1" dirty="0" err="1">
                <a:solidFill>
                  <a:schemeClr val="bg1"/>
                </a:solidFill>
                <a:latin typeface="Poppins" panose="00000500000000000000" pitchFamily="2" charset="0"/>
                <a:cs typeface="Poppins" panose="00000500000000000000" pitchFamily="2" charset="0"/>
              </a:rPr>
              <a:t>Folaponmile</a:t>
            </a:r>
            <a:r>
              <a:rPr lang="en-IN" sz="2000" i="1" dirty="0">
                <a:solidFill>
                  <a:schemeClr val="bg1"/>
                </a:solidFill>
                <a:latin typeface="Poppins" panose="00000500000000000000" pitchFamily="2" charset="0"/>
                <a:cs typeface="Poppins" panose="00000500000000000000" pitchFamily="2" charset="0"/>
              </a:rPr>
              <a:t> and M. Ahmed Computer Engineering Dept        </a:t>
            </a:r>
            <a:r>
              <a:rPr lang="en-IN" sz="2000" i="1" dirty="0" err="1">
                <a:solidFill>
                  <a:srgbClr val="071C42"/>
                </a:solidFill>
                <a:latin typeface="Poppins" panose="00000500000000000000" pitchFamily="2" charset="0"/>
                <a:cs typeface="Poppins" panose="00000500000000000000" pitchFamily="2" charset="0"/>
              </a:rPr>
              <a:t>ofof</a:t>
            </a:r>
            <a:r>
              <a:rPr lang="en-IN" sz="2000" i="1" dirty="0" err="1">
                <a:solidFill>
                  <a:schemeClr val="bg1"/>
                </a:solidFill>
                <a:latin typeface="Poppins" panose="00000500000000000000" pitchFamily="2" charset="0"/>
                <a:cs typeface="Poppins" panose="00000500000000000000" pitchFamily="2" charset="0"/>
              </a:rPr>
              <a:t>of</a:t>
            </a:r>
            <a:r>
              <a:rPr lang="en-IN" sz="2000" i="1" dirty="0">
                <a:solidFill>
                  <a:schemeClr val="bg1"/>
                </a:solidFill>
                <a:latin typeface="Poppins" panose="00000500000000000000" pitchFamily="2" charset="0"/>
                <a:cs typeface="Poppins" panose="00000500000000000000" pitchFamily="2" charset="0"/>
              </a:rPr>
              <a:t> Kaduna Polytechnic, Kaduna</a:t>
            </a:r>
            <a:r>
              <a:rPr lang="en-IN" sz="1800" i="1" dirty="0">
                <a:solidFill>
                  <a:srgbClr val="3DCAB1"/>
                </a:solidFill>
              </a:rPr>
              <a:t>. </a:t>
            </a:r>
            <a:endParaRPr lang="en-IN" dirty="0"/>
          </a:p>
        </p:txBody>
      </p:sp>
    </p:spTree>
    <p:extLst>
      <p:ext uri="{BB962C8B-B14F-4D97-AF65-F5344CB8AC3E}">
        <p14:creationId xmlns:p14="http://schemas.microsoft.com/office/powerpoint/2010/main" val="2368426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4135179"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Anuvind MP (010)</a:t>
            </a:r>
          </a:p>
        </p:txBody>
      </p:sp>
      <p:sp>
        <p:nvSpPr>
          <p:cNvPr id="7" name="TextBox 7"/>
          <p:cNvSpPr txBox="1"/>
          <p:nvPr/>
        </p:nvSpPr>
        <p:spPr>
          <a:xfrm>
            <a:off x="1191016"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Problem Formulation Delegation</a:t>
            </a: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txBody>
            <a:bodyPr/>
            <a:lstStyle/>
            <a:p>
              <a:endParaRPr lang="en-IN" dirty="0"/>
            </a:p>
          </p:txBody>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6233566" y="5175404"/>
            <a:ext cx="593282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Harishankar Binu Nair (023)</a:t>
            </a:r>
          </a:p>
        </p:txBody>
      </p:sp>
      <p:sp>
        <p:nvSpPr>
          <p:cNvPr id="14" name="TextBox 14"/>
          <p:cNvSpPr txBox="1"/>
          <p:nvPr/>
        </p:nvSpPr>
        <p:spPr>
          <a:xfrm>
            <a:off x="7312630" y="6142672"/>
            <a:ext cx="3678622" cy="2117503"/>
          </a:xfrm>
          <a:prstGeom prst="rect">
            <a:avLst/>
          </a:prstGeom>
        </p:spPr>
        <p:txBody>
          <a:bodyPr lIns="0" tIns="0" rIns="0" bIns="0" rtlCol="0" anchor="t">
            <a:spAutoFit/>
          </a:bodyPr>
          <a:lstStyle/>
          <a:p>
            <a:pPr>
              <a:lnSpc>
                <a:spcPct val="200000"/>
              </a:lnSpc>
            </a:pPr>
            <a:r>
              <a:rPr lang="en-US" sz="2400" dirty="0">
                <a:solidFill>
                  <a:srgbClr val="FFFFFF"/>
                </a:solidFill>
                <a:latin typeface="Poppins"/>
              </a:rPr>
              <a:t>Literature Review Documentation</a:t>
            </a:r>
          </a:p>
          <a:p>
            <a:pPr>
              <a:lnSpc>
                <a:spcPct val="200000"/>
              </a:lnSpc>
            </a:pPr>
            <a:r>
              <a:rPr lang="en-US" sz="2400" dirty="0">
                <a:solidFill>
                  <a:srgbClr val="FFFFFF"/>
                </a:solidFill>
                <a:latin typeface="Poppins"/>
              </a:rPr>
              <a:t>Visualization</a:t>
            </a: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IN" dirty="0"/>
            </a:p>
          </p:txBody>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2725400" y="5175404"/>
            <a:ext cx="5181600" cy="441916"/>
          </a:xfrm>
          <a:prstGeom prst="rect">
            <a:avLst/>
          </a:prstGeom>
        </p:spPr>
        <p:txBody>
          <a:bodyPr wrap="square" lIns="0" tIns="0" rIns="0" bIns="0" rtlCol="0" anchor="t">
            <a:spAutoFit/>
          </a:bodyPr>
          <a:lstStyle/>
          <a:p>
            <a:pPr>
              <a:lnSpc>
                <a:spcPts val="3360"/>
              </a:lnSpc>
            </a:pPr>
            <a:r>
              <a:rPr lang="en-US" sz="3200" dirty="0">
                <a:solidFill>
                  <a:srgbClr val="FFFFFF"/>
                </a:solidFill>
                <a:latin typeface="Poppins Bold"/>
              </a:rPr>
              <a:t>R S Harish Kumar (042)</a:t>
            </a:r>
          </a:p>
        </p:txBody>
      </p:sp>
      <p:sp>
        <p:nvSpPr>
          <p:cNvPr id="19" name="TextBox 19"/>
          <p:cNvSpPr txBox="1"/>
          <p:nvPr/>
        </p:nvSpPr>
        <p:spPr>
          <a:xfrm>
            <a:off x="13357402" y="6142672"/>
            <a:ext cx="3678622" cy="2117503"/>
          </a:xfrm>
          <a:prstGeom prst="rect">
            <a:avLst/>
          </a:prstGeom>
        </p:spPr>
        <p:txBody>
          <a:bodyPr lIns="0" tIns="0" rIns="0" bIns="0" rtlCol="0" anchor="t">
            <a:spAutoFit/>
          </a:bodyPr>
          <a:lstStyle/>
          <a:p>
            <a:pPr>
              <a:lnSpc>
                <a:spcPct val="200000"/>
              </a:lnSpc>
            </a:pPr>
            <a:r>
              <a:rPr lang="en-US" sz="2400" dirty="0">
                <a:solidFill>
                  <a:srgbClr val="D9D9D9"/>
                </a:solidFill>
                <a:latin typeface="Poppins"/>
              </a:rPr>
              <a:t>Literature Review</a:t>
            </a:r>
          </a:p>
          <a:p>
            <a:pPr>
              <a:lnSpc>
                <a:spcPct val="200000"/>
              </a:lnSpc>
            </a:pPr>
            <a:r>
              <a:rPr lang="en-US" sz="2400" dirty="0">
                <a:solidFill>
                  <a:srgbClr val="D9D9D9"/>
                </a:solidFill>
                <a:latin typeface="Poppins"/>
              </a:rPr>
              <a:t>Visualization</a:t>
            </a:r>
          </a:p>
          <a:p>
            <a:pPr>
              <a:lnSpc>
                <a:spcPct val="200000"/>
              </a:lnSpc>
            </a:pPr>
            <a:r>
              <a:rPr lang="en-US" sz="2400" dirty="0">
                <a:solidFill>
                  <a:srgbClr val="D9D9D9"/>
                </a:solidFill>
                <a:latin typeface="Poppins"/>
              </a:rPr>
              <a:t>Problem Formulation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7AC50587-9E0A-FB51-0BE7-43B90462EEB8}"/>
              </a:ext>
            </a:extLst>
          </p:cNvPr>
          <p:cNvSpPr txBox="1"/>
          <p:nvPr/>
        </p:nvSpPr>
        <p:spPr>
          <a:xfrm>
            <a:off x="1219200" y="4238545"/>
            <a:ext cx="15240000" cy="4401205"/>
          </a:xfrm>
          <a:prstGeom prst="rect">
            <a:avLst/>
          </a:prstGeom>
          <a:noFill/>
        </p:spPr>
        <p:txBody>
          <a:bodyPr wrap="square">
            <a:spAutoFit/>
          </a:bodyPr>
          <a:lstStyle/>
          <a:p>
            <a:r>
              <a:rPr lang="en-IN" sz="2800" dirty="0">
                <a:solidFill>
                  <a:schemeClr val="bg1"/>
                </a:solidFill>
                <a:latin typeface="Poppins" panose="00000500000000000000" pitchFamily="2" charset="0"/>
                <a:cs typeface="Poppins" panose="00000500000000000000" pitchFamily="2" charset="0"/>
              </a:rPr>
              <a:t>The proposed emergency communication system utilizes a MANET-based approach, focusing on Peer-to-Peer (P2P) networking. The system leverages </a:t>
            </a:r>
            <a:r>
              <a:rPr lang="en-IN" sz="2800" dirty="0" err="1">
                <a:solidFill>
                  <a:schemeClr val="bg1"/>
                </a:solidFill>
                <a:latin typeface="Poppins" panose="00000500000000000000" pitchFamily="2" charset="0"/>
                <a:cs typeface="Poppins" panose="00000500000000000000" pitchFamily="2" charset="0"/>
              </a:rPr>
              <a:t>WiFi</a:t>
            </a:r>
            <a:r>
              <a:rPr lang="en-IN" sz="2800" dirty="0">
                <a:solidFill>
                  <a:schemeClr val="bg1"/>
                </a:solidFill>
                <a:latin typeface="Poppins" panose="00000500000000000000" pitchFamily="2" charset="0"/>
                <a:cs typeface="Poppins" panose="00000500000000000000" pitchFamily="2" charset="0"/>
              </a:rPr>
              <a:t>-ready notebook PCs to establish a resilient communication network during disasters. Key protocols involved include TCP/IP for network communication and unique IP address assignment for node identification. The system is implemented in two phases, with the first phase deploying a simple MANET to support emergency information services. The second phase aims to implement an "Autonomous P2P Ad-Hoc Group Communication System" for advanced multimedia communication needs. The feasibility assessment highlights the critical factors of notebook PC availability and power supplies for successful system deployment.</a:t>
            </a:r>
          </a:p>
        </p:txBody>
      </p:sp>
      <p:sp>
        <p:nvSpPr>
          <p:cNvPr id="5" name="TextBox 4">
            <a:extLst>
              <a:ext uri="{FF2B5EF4-FFF2-40B4-BE49-F238E27FC236}">
                <a16:creationId xmlns:a16="http://schemas.microsoft.com/office/drawing/2014/main" id="{6305F062-4210-7D51-E295-2B2B8B57C1F7}"/>
              </a:ext>
            </a:extLst>
          </p:cNvPr>
          <p:cNvSpPr txBox="1"/>
          <p:nvPr/>
        </p:nvSpPr>
        <p:spPr>
          <a:xfrm>
            <a:off x="1219200" y="2490364"/>
            <a:ext cx="14706600" cy="1446550"/>
          </a:xfrm>
          <a:prstGeom prst="rect">
            <a:avLst/>
          </a:prstGeom>
          <a:noFill/>
        </p:spPr>
        <p:txBody>
          <a:bodyPr wrap="square">
            <a:spAutoFit/>
          </a:bodyPr>
          <a:lstStyle/>
          <a:p>
            <a:r>
              <a:rPr lang="en-IN" sz="3600" b="1" dirty="0">
                <a:solidFill>
                  <a:srgbClr val="3DCAB1"/>
                </a:solidFill>
                <a:latin typeface="Poppins" panose="00000500000000000000" pitchFamily="2" charset="0"/>
                <a:cs typeface="Poppins" panose="00000500000000000000" pitchFamily="2" charset="0"/>
              </a:rPr>
              <a:t>A MANET Based Emergency Communication and Information System for Catastrophic Natural Disasters</a:t>
            </a:r>
          </a:p>
          <a:p>
            <a:r>
              <a:rPr lang="en-IN" sz="1600" i="1" dirty="0">
                <a:solidFill>
                  <a:srgbClr val="3DCAB1"/>
                </a:solidFill>
              </a:rPr>
              <a:t>Yao-Nan Lien, Hung-Chin Jang, and Tzu-</a:t>
            </a:r>
            <a:r>
              <a:rPr lang="en-IN" sz="1600" i="1" dirty="0" err="1">
                <a:solidFill>
                  <a:srgbClr val="3DCAB1"/>
                </a:solidFill>
              </a:rPr>
              <a:t>Chieh</a:t>
            </a:r>
            <a:r>
              <a:rPr lang="en-IN" sz="1600" i="1" dirty="0">
                <a:solidFill>
                  <a:srgbClr val="3DCAB1"/>
                </a:solidFill>
              </a:rPr>
              <a:t> Tsai Department of Computer Science, National </a:t>
            </a:r>
            <a:r>
              <a:rPr lang="en-IN" sz="1600" i="1" dirty="0" err="1">
                <a:solidFill>
                  <a:srgbClr val="3DCAB1"/>
                </a:solidFill>
              </a:rPr>
              <a:t>Chengchi</a:t>
            </a:r>
            <a:r>
              <a:rPr lang="en-IN" sz="1600" i="1" dirty="0">
                <a:solidFill>
                  <a:srgbClr val="3DCAB1"/>
                </a:solidFill>
              </a:rPr>
              <a:t> University Taipei, Taiwan, R.O.C. </a:t>
            </a:r>
            <a:endParaRPr lang="en-IN" sz="3600" b="1" i="1" dirty="0">
              <a:solidFill>
                <a:srgbClr val="3DCAB1"/>
              </a:solidFill>
              <a:latin typeface="Poppins" panose="00000500000000000000" pitchFamily="2" charset="0"/>
              <a:cs typeface="Poppins" panose="00000500000000000000" pitchFamily="2"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a:extLst>
            <a:ext uri="{FF2B5EF4-FFF2-40B4-BE49-F238E27FC236}">
              <a16:creationId xmlns:a16="http://schemas.microsoft.com/office/drawing/2014/main" id="{60A630EE-B7F0-6F93-35B0-14E8D36E19A4}"/>
            </a:ext>
          </a:extLst>
        </p:cNvPr>
        <p:cNvGrpSpPr/>
        <p:nvPr/>
      </p:nvGrpSpPr>
      <p:grpSpPr>
        <a:xfrm>
          <a:off x="0" y="0"/>
          <a:ext cx="0" cy="0"/>
          <a:chOff x="0" y="0"/>
          <a:chExt cx="0" cy="0"/>
        </a:xfrm>
      </p:grpSpPr>
      <p:sp>
        <p:nvSpPr>
          <p:cNvPr id="6" name="TextBox 6">
            <a:extLst>
              <a:ext uri="{FF2B5EF4-FFF2-40B4-BE49-F238E27FC236}">
                <a16:creationId xmlns:a16="http://schemas.microsoft.com/office/drawing/2014/main" id="{C5AEF890-D101-AB5E-4B31-D2FECBAA7204}"/>
              </a:ext>
            </a:extLst>
          </p:cNvPr>
          <p:cNvSpPr txBox="1"/>
          <p:nvPr/>
        </p:nvSpPr>
        <p:spPr>
          <a:xfrm>
            <a:off x="1219200" y="930060"/>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8" name="AutoShape 8">
            <a:extLst>
              <a:ext uri="{FF2B5EF4-FFF2-40B4-BE49-F238E27FC236}">
                <a16:creationId xmlns:a16="http://schemas.microsoft.com/office/drawing/2014/main" id="{EE8E7B4B-3E81-EE0A-2E79-9AD011448859}"/>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0" name="Group 10">
            <a:extLst>
              <a:ext uri="{FF2B5EF4-FFF2-40B4-BE49-F238E27FC236}">
                <a16:creationId xmlns:a16="http://schemas.microsoft.com/office/drawing/2014/main" id="{81BB14E1-C38A-F45A-1FA1-729094EA9C63}"/>
              </a:ext>
            </a:extLst>
          </p:cNvPr>
          <p:cNvGrpSpPr/>
          <p:nvPr/>
        </p:nvGrpSpPr>
        <p:grpSpPr>
          <a:xfrm rot="-5400000">
            <a:off x="-1974906" y="1974906"/>
            <a:ext cx="4238545" cy="288733"/>
            <a:chOff x="0" y="0"/>
            <a:chExt cx="1116325" cy="76045"/>
          </a:xfrm>
        </p:grpSpPr>
        <p:sp>
          <p:nvSpPr>
            <p:cNvPr id="11" name="Freeform 11">
              <a:extLst>
                <a:ext uri="{FF2B5EF4-FFF2-40B4-BE49-F238E27FC236}">
                  <a16:creationId xmlns:a16="http://schemas.microsoft.com/office/drawing/2014/main" id="{154932B9-43B4-87D6-34CC-6116941FE94C}"/>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a:extLst>
                <a:ext uri="{FF2B5EF4-FFF2-40B4-BE49-F238E27FC236}">
                  <a16:creationId xmlns:a16="http://schemas.microsoft.com/office/drawing/2014/main" id="{69E55C10-EE69-F970-0674-A13336045E1C}"/>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
        <p:nvSpPr>
          <p:cNvPr id="3" name="TextBox 2">
            <a:extLst>
              <a:ext uri="{FF2B5EF4-FFF2-40B4-BE49-F238E27FC236}">
                <a16:creationId xmlns:a16="http://schemas.microsoft.com/office/drawing/2014/main" id="{54FDB4D8-3D06-F46D-6E40-6E600609AD52}"/>
              </a:ext>
            </a:extLst>
          </p:cNvPr>
          <p:cNvSpPr txBox="1"/>
          <p:nvPr/>
        </p:nvSpPr>
        <p:spPr>
          <a:xfrm>
            <a:off x="1246239" y="3884349"/>
            <a:ext cx="15240000" cy="4401205"/>
          </a:xfrm>
          <a:prstGeom prst="rect">
            <a:avLst/>
          </a:prstGeom>
          <a:noFill/>
        </p:spPr>
        <p:txBody>
          <a:bodyPr wrap="square">
            <a:spAutoFit/>
          </a:bodyPr>
          <a:lstStyle/>
          <a:p>
            <a:r>
              <a:rPr lang="en-US" sz="2800" dirty="0">
                <a:solidFill>
                  <a:schemeClr val="bg1"/>
                </a:solidFill>
                <a:latin typeface="Poppins" panose="00000500000000000000" pitchFamily="2" charset="0"/>
                <a:cs typeface="Poppins" panose="00000500000000000000" pitchFamily="2" charset="0"/>
              </a:rPr>
              <a:t>This project discusses the use of Mobile Ad Hoc Networks (MANET) in disaster areas, highlighting the importance of reliable communication networks in such situations. MANET features autonomous terminals and distributed operation, making it suitable for disaster recovery, military operations, and other scenarios. Various protocols and technologies, such as IEEE 802.11 for WLANs and routing protocols like reactive routing, are crucial for MANET functionality. Challenges like adapting to changing network topologies and multicast routing are addressed. Overall, MANET serves as a vital communication solution in disaster areas due to its infrastructure-less nature and reliability, enabling effective information sharing and coordination during emergencies.</a:t>
            </a:r>
            <a:endParaRPr lang="en-IN" sz="2800" dirty="0">
              <a:solidFill>
                <a:schemeClr val="bg1"/>
              </a:solidFill>
              <a:latin typeface="Poppins" panose="00000500000000000000" pitchFamily="2" charset="0"/>
              <a:cs typeface="Poppins" panose="00000500000000000000" pitchFamily="2" charset="0"/>
            </a:endParaRPr>
          </a:p>
        </p:txBody>
      </p:sp>
      <p:sp>
        <p:nvSpPr>
          <p:cNvPr id="5" name="TextBox 4">
            <a:extLst>
              <a:ext uri="{FF2B5EF4-FFF2-40B4-BE49-F238E27FC236}">
                <a16:creationId xmlns:a16="http://schemas.microsoft.com/office/drawing/2014/main" id="{47C68A5D-D5BE-F237-0AA4-CABBB25156B1}"/>
              </a:ext>
            </a:extLst>
          </p:cNvPr>
          <p:cNvSpPr txBox="1"/>
          <p:nvPr/>
        </p:nvSpPr>
        <p:spPr>
          <a:xfrm>
            <a:off x="1246239" y="2857500"/>
            <a:ext cx="14706600" cy="892552"/>
          </a:xfrm>
          <a:prstGeom prst="rect">
            <a:avLst/>
          </a:prstGeom>
          <a:noFill/>
        </p:spPr>
        <p:txBody>
          <a:bodyPr wrap="square">
            <a:spAutoFit/>
          </a:bodyPr>
          <a:lstStyle/>
          <a:p>
            <a:r>
              <a:rPr lang="en-US" sz="3600" b="1" dirty="0">
                <a:solidFill>
                  <a:srgbClr val="3DCAB1"/>
                </a:solidFill>
                <a:latin typeface="Poppins" panose="00000500000000000000" pitchFamily="2" charset="0"/>
                <a:cs typeface="Poppins" panose="00000500000000000000" pitchFamily="2" charset="0"/>
              </a:rPr>
              <a:t>MANET: A RELIABLE NETWORK IN DISASTER AREAS</a:t>
            </a:r>
          </a:p>
          <a:p>
            <a:r>
              <a:rPr lang="en-IN" sz="1600" i="1" dirty="0">
                <a:solidFill>
                  <a:srgbClr val="3DCAB1"/>
                </a:solidFill>
              </a:rPr>
              <a:t> E. </a:t>
            </a:r>
            <a:r>
              <a:rPr lang="en-IN" sz="1600" i="1" dirty="0" err="1">
                <a:solidFill>
                  <a:srgbClr val="3DCAB1"/>
                </a:solidFill>
              </a:rPr>
              <a:t>Onwuka</a:t>
            </a:r>
            <a:r>
              <a:rPr lang="en-IN" sz="1600" i="1" dirty="0">
                <a:solidFill>
                  <a:srgbClr val="3DCAB1"/>
                </a:solidFill>
              </a:rPr>
              <a:t> Federal University of Technology, Minna A. </a:t>
            </a:r>
            <a:r>
              <a:rPr lang="en-IN" sz="1600" i="1" dirty="0" err="1">
                <a:solidFill>
                  <a:srgbClr val="3DCAB1"/>
                </a:solidFill>
              </a:rPr>
              <a:t>Folaponmile</a:t>
            </a:r>
            <a:r>
              <a:rPr lang="en-IN" sz="1600" i="1" dirty="0">
                <a:solidFill>
                  <a:srgbClr val="3DCAB1"/>
                </a:solidFill>
              </a:rPr>
              <a:t> and M. Ahmed Computer Engineering Dept. Kaduna Polytechnic, Kaduna. </a:t>
            </a:r>
            <a:endParaRPr lang="en-IN" sz="3600" b="1" i="1" dirty="0">
              <a:solidFill>
                <a:srgbClr val="3DCAB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176036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1103</TotalTime>
  <Words>1857</Words>
  <Application>Microsoft Office PowerPoint</Application>
  <PresentationFormat>Custom</PresentationFormat>
  <Paragraphs>117</Paragraphs>
  <Slides>21</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Poppins</vt:lpstr>
      <vt:lpstr>Poppins Bold</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R S HARISH KUMAR-[AM.EN.U4AIE22042]</cp:lastModifiedBy>
  <cp:revision>22</cp:revision>
  <dcterms:created xsi:type="dcterms:W3CDTF">2006-08-16T00:00:00Z</dcterms:created>
  <dcterms:modified xsi:type="dcterms:W3CDTF">2024-02-26T06:22:51Z</dcterms:modified>
  <dc:identifier>DAF9EQtG2QY</dc:identifier>
</cp:coreProperties>
</file>

<file path=docProps/thumbnail.jpeg>
</file>